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5143500" cx="9144000"/>
  <p:notesSz cx="6858000" cy="9144000"/>
  <p:embeddedFontLst>
    <p:embeddedFont>
      <p:font typeface="Comfortaa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C1A48A5-EBD1-4A21-8CF2-2A0267C7B4AE}">
  <a:tblStyle styleId="{0C1A48A5-EBD1-4A21-8CF2-2A0267C7B4A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24" Type="http://schemas.openxmlformats.org/officeDocument/2006/relationships/font" Target="fonts/Comfortaa-bold.fntdata"/><Relationship Id="rId12" Type="http://schemas.openxmlformats.org/officeDocument/2006/relationships/slide" Target="slides/slide6.xml"/><Relationship Id="rId23" Type="http://schemas.openxmlformats.org/officeDocument/2006/relationships/font" Target="fonts/Comfortaa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81dbc9f9ff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81dbc9f9ff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fb2c8555c7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fb2c8555c7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81ecd224c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81ecd224c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801f3d241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801f3d241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801f3d2411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801f3d2411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81dbc9f9ff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81dbc9f9ff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3bd4de38ede5d2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3bd4de38ede5d2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608d90a6cf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608d90a6cf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f0ab46b79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f0ab46b79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939ba5cf7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939ba5cf7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fb2c8555c7_1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fb2c8555c7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81dbc9f9ff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81dbc9f9ff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4952619d96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4952619d96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f0ab46b79b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f0ab46b79b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f0ab46b79b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f0ab46b79b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53850" y="744575"/>
            <a:ext cx="8520600" cy="935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4200">
                <a:latin typeface="Comfortaa"/>
                <a:ea typeface="Comfortaa"/>
                <a:cs typeface="Comfortaa"/>
                <a:sym typeface="Comfortaa"/>
              </a:rPr>
              <a:t>Velkommen til foreldremøte</a:t>
            </a:r>
            <a:endParaRPr sz="42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1979975"/>
            <a:ext cx="7965900" cy="4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4800"/>
              <a:t>            </a:t>
            </a:r>
            <a:r>
              <a:rPr lang="no" sz="4000">
                <a:latin typeface="Comfortaa"/>
                <a:ea typeface="Comfortaa"/>
                <a:cs typeface="Comfortaa"/>
                <a:sym typeface="Comfortaa"/>
              </a:rPr>
              <a:t>på 6.trinn</a:t>
            </a:r>
            <a:endParaRPr sz="4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2600">
                <a:latin typeface="Comfortaa"/>
                <a:ea typeface="Comfortaa"/>
                <a:cs typeface="Comfortaa"/>
                <a:sym typeface="Comfortaa"/>
              </a:rPr>
              <a:t>4</a:t>
            </a:r>
            <a:r>
              <a:rPr lang="no" sz="2600">
                <a:latin typeface="Comfortaa"/>
                <a:ea typeface="Comfortaa"/>
                <a:cs typeface="Comfortaa"/>
                <a:sym typeface="Comfortaa"/>
              </a:rPr>
              <a:t>. september 202</a:t>
            </a:r>
            <a:r>
              <a:rPr lang="no" sz="2600">
                <a:latin typeface="Comfortaa"/>
                <a:ea typeface="Comfortaa"/>
                <a:cs typeface="Comfortaa"/>
                <a:sym typeface="Comfortaa"/>
              </a:rPr>
              <a:t>4</a:t>
            </a:r>
            <a:r>
              <a:rPr lang="no" sz="2600">
                <a:latin typeface="Comfortaa"/>
                <a:ea typeface="Comfortaa"/>
                <a:cs typeface="Comfortaa"/>
                <a:sym typeface="Comfortaa"/>
              </a:rPr>
              <a:t>       </a:t>
            </a:r>
            <a:endParaRPr sz="2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1200">
                <a:latin typeface="Comfortaa"/>
                <a:ea typeface="Comfortaa"/>
                <a:cs typeface="Comfortaa"/>
                <a:sym typeface="Comfortaa"/>
              </a:rPr>
              <a:t>                                                                                                                                                 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800">
                <a:latin typeface="Comfortaa"/>
                <a:ea typeface="Comfortaa"/>
                <a:cs typeface="Comfortaa"/>
                <a:sym typeface="Comfortaa"/>
              </a:rPr>
              <a:t>                                                                                                                                                                                          </a:t>
            </a:r>
            <a:r>
              <a:rPr lang="no" sz="1000">
                <a:latin typeface="Comfortaa"/>
                <a:ea typeface="Comfortaa"/>
                <a:cs typeface="Comfortaa"/>
                <a:sym typeface="Comfortaa"/>
              </a:rPr>
              <a:t>Bildekilde alle bilder: aisato.no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6326" y="1679975"/>
            <a:ext cx="2207424" cy="2943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D5E0A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Utstyr og klær</a:t>
            </a:r>
            <a:endParaRPr/>
          </a:p>
        </p:txBody>
      </p:sp>
      <p:sp>
        <p:nvSpPr>
          <p:cNvPr id="117" name="Google Shape;117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o">
                <a:latin typeface="Comfortaa"/>
                <a:ea typeface="Comfortaa"/>
                <a:cs typeface="Comfortaa"/>
                <a:sym typeface="Comfortaa"/>
              </a:rPr>
              <a:t>Anbefaler innesko, tøfler, slippers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-"/>
            </a:pPr>
            <a:r>
              <a:rPr lang="no">
                <a:latin typeface="Comfortaa"/>
                <a:ea typeface="Comfortaa"/>
                <a:cs typeface="Comfortaa"/>
                <a:sym typeface="Comfortaa"/>
              </a:rPr>
              <a:t>Gymtøy til Gym og fysak. Innesko - Håndkle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-"/>
            </a:pPr>
            <a:r>
              <a:rPr lang="no">
                <a:latin typeface="Comfortaa"/>
                <a:ea typeface="Comfortaa"/>
                <a:cs typeface="Comfortaa"/>
                <a:sym typeface="Comfortaa"/>
              </a:rPr>
              <a:t>Kan være lurt med sokkeskift i sekken.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-"/>
            </a:pPr>
            <a:r>
              <a:rPr lang="no">
                <a:latin typeface="Comfortaa"/>
                <a:ea typeface="Comfortaa"/>
                <a:cs typeface="Comfortaa"/>
                <a:sym typeface="Comfortaa"/>
              </a:rPr>
              <a:t>Klær etter vær.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8" name="Google Shape;1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0225" y="2914878"/>
            <a:ext cx="3312125" cy="206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D5E0A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Klassekontakter</a:t>
            </a:r>
            <a:endParaRPr/>
          </a:p>
        </p:txBody>
      </p:sp>
      <p:sp>
        <p:nvSpPr>
          <p:cNvPr id="124" name="Google Shape;124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3"/>
          <p:cNvSpPr txBox="1"/>
          <p:nvPr/>
        </p:nvSpPr>
        <p:spPr>
          <a:xfrm>
            <a:off x="2169525" y="10717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no" sz="1200"/>
              <a:t> </a:t>
            </a:r>
            <a:endParaRPr sz="1200"/>
          </a:p>
        </p:txBody>
      </p:sp>
      <p:graphicFrame>
        <p:nvGraphicFramePr>
          <p:cNvPr id="126" name="Google Shape;126;p23"/>
          <p:cNvGraphicFramePr/>
          <p:nvPr/>
        </p:nvGraphicFramePr>
        <p:xfrm>
          <a:off x="905900" y="1856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{0C1A48A5-EBD1-4A21-8CF2-2A0267C7B4AE}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"/>
                        <a:t>Rolle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"/>
                        <a:t>Foresatt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"/>
                        <a:t>Foresatt til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no" sz="1000"/>
                        <a:t>Klassekontakt</a:t>
                      </a:r>
                      <a:endParaRPr sz="1000"/>
                    </a:p>
                  </a:txBody>
                  <a:tcPr marT="95250" marB="95250" marR="95250" marL="952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no" sz="1000"/>
                        <a:t>Lene Randi Danielsen mob 93456370</a:t>
                      </a:r>
                      <a:endParaRPr sz="1000"/>
                    </a:p>
                  </a:txBody>
                  <a:tcPr marT="95250" marB="95250" marR="95250" marL="952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no" sz="1000"/>
                        <a:t>Isabel</a:t>
                      </a:r>
                      <a:endParaRPr sz="1000"/>
                    </a:p>
                  </a:txBody>
                  <a:tcPr marT="95250" marB="95250" marR="95250" marL="952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no" sz="1000"/>
                        <a:t>Klassekontakt</a:t>
                      </a:r>
                      <a:endParaRPr sz="1000"/>
                    </a:p>
                  </a:txBody>
                  <a:tcPr marT="95250" marB="95250" marR="95250" marL="952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no" sz="1000"/>
                        <a:t>Susan Mathisen mob 47021791</a:t>
                      </a:r>
                      <a:endParaRPr sz="1000"/>
                    </a:p>
                  </a:txBody>
                  <a:tcPr marT="95250" marB="95250" marR="95250" marL="952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no" sz="1000"/>
                        <a:t>Olander</a:t>
                      </a:r>
                      <a:endParaRPr sz="1000"/>
                    </a:p>
                  </a:txBody>
                  <a:tcPr marT="95250" marB="95250" marR="95250" marL="952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no" sz="1000"/>
                        <a:t>Vara klassekontakt</a:t>
                      </a:r>
                      <a:endParaRPr sz="1000"/>
                    </a:p>
                  </a:txBody>
                  <a:tcPr marT="95250" marB="95250" marR="95250" marL="952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" sz="1000"/>
                        <a:t>Silje Øvrevik</a:t>
                      </a:r>
                      <a:endParaRPr sz="1000"/>
                    </a:p>
                  </a:txBody>
                  <a:tcPr marT="95250" marB="95250" marR="95250" marL="952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" sz="1000"/>
                        <a:t>Sebastian</a:t>
                      </a:r>
                      <a:endParaRPr sz="1000"/>
                    </a:p>
                  </a:txBody>
                  <a:tcPr marT="95250" marB="95250" marR="95250" marL="952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no" sz="1000"/>
                        <a:t>Vara klassekontakt</a:t>
                      </a:r>
                      <a:endParaRPr sz="1000"/>
                    </a:p>
                  </a:txBody>
                  <a:tcPr marT="95250" marB="95250" marR="95250" marL="952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" sz="900"/>
                        <a:t>Trung Minh Tran</a:t>
                      </a:r>
                      <a:endParaRPr sz="900"/>
                    </a:p>
                  </a:txBody>
                  <a:tcPr marT="95250" marB="95250" marR="95250" marL="952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" sz="1000"/>
                        <a:t>Mille</a:t>
                      </a:r>
                      <a:endParaRPr sz="1000"/>
                    </a:p>
                  </a:txBody>
                  <a:tcPr marT="95250" marB="95250" marR="95250" marL="952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no" sz="1000"/>
                        <a:t>FAU-representant</a:t>
                      </a:r>
                      <a:endParaRPr sz="1000"/>
                    </a:p>
                  </a:txBody>
                  <a:tcPr marT="95250" marB="95250" marR="95250" marL="952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no" sz="1000"/>
                        <a:t>Anette Ørebek mob 99165511</a:t>
                      </a:r>
                      <a:endParaRPr sz="1000"/>
                    </a:p>
                  </a:txBody>
                  <a:tcPr marT="95250" marB="95250" marR="95250" marL="952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no" sz="1000"/>
                        <a:t>Anniken</a:t>
                      </a:r>
                      <a:endParaRPr sz="1000"/>
                    </a:p>
                  </a:txBody>
                  <a:tcPr marT="95250" marB="95250" marR="95250" marL="952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3800">
                <a:highlight>
                  <a:srgbClr val="A4C2F4"/>
                </a:highlight>
                <a:latin typeface="Comfortaa"/>
                <a:ea typeface="Comfortaa"/>
                <a:cs typeface="Comfortaa"/>
                <a:sym typeface="Comfortaa"/>
              </a:rPr>
              <a:t>Annet </a:t>
            </a:r>
            <a:endParaRPr sz="3800">
              <a:highlight>
                <a:srgbClr val="A4C2F4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2" name="Google Shape;132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Comfortaa"/>
              <a:buChar char="●"/>
            </a:pPr>
            <a:r>
              <a:rPr lang="no" sz="2600">
                <a:latin typeface="Comfortaa"/>
                <a:ea typeface="Comfortaa"/>
                <a:cs typeface="Comfortaa"/>
                <a:sym typeface="Comfortaa"/>
              </a:rPr>
              <a:t>Leksetid</a:t>
            </a:r>
            <a:endParaRPr sz="2600">
              <a:latin typeface="Comfortaa"/>
              <a:ea typeface="Comfortaa"/>
              <a:cs typeface="Comfortaa"/>
              <a:sym typeface="Comfortaa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Comfortaa"/>
              <a:buChar char="●"/>
            </a:pPr>
            <a:r>
              <a:rPr lang="no" sz="2600">
                <a:latin typeface="Comfortaa"/>
                <a:ea typeface="Comfortaa"/>
                <a:cs typeface="Comfortaa"/>
                <a:sym typeface="Comfortaa"/>
              </a:rPr>
              <a:t>Svømming</a:t>
            </a:r>
            <a:endParaRPr sz="2600">
              <a:latin typeface="Comfortaa"/>
              <a:ea typeface="Comfortaa"/>
              <a:cs typeface="Comfortaa"/>
              <a:sym typeface="Comfortaa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Comfortaa"/>
              <a:buChar char="●"/>
            </a:pPr>
            <a:r>
              <a:rPr lang="no" sz="2600">
                <a:latin typeface="Comfortaa"/>
                <a:ea typeface="Comfortaa"/>
                <a:cs typeface="Comfortaa"/>
                <a:sym typeface="Comfortaa"/>
              </a:rPr>
              <a:t>Leirskole (Haraldvigen) siste uka før sommerferien.</a:t>
            </a:r>
            <a:endParaRPr sz="2600">
              <a:latin typeface="Comfortaa"/>
              <a:ea typeface="Comfortaa"/>
              <a:cs typeface="Comfortaa"/>
              <a:sym typeface="Comfortaa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Comfortaa"/>
              <a:buChar char="●"/>
            </a:pPr>
            <a:r>
              <a:rPr lang="no" sz="2600">
                <a:latin typeface="Comfortaa"/>
                <a:ea typeface="Comfortaa"/>
                <a:cs typeface="Comfortaa"/>
                <a:sym typeface="Comfortaa"/>
              </a:rPr>
              <a:t>Klassekasse?</a:t>
            </a:r>
            <a:endParaRPr sz="2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6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/>
          <p:nvPr>
            <p:ph type="title"/>
          </p:nvPr>
        </p:nvSpPr>
        <p:spPr>
          <a:xfrm>
            <a:off x="311700" y="4372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2400">
                <a:latin typeface="Comfortaa"/>
                <a:ea typeface="Comfortaa"/>
                <a:cs typeface="Comfortaa"/>
                <a:sym typeface="Comfortaa"/>
              </a:rPr>
              <a:t>Sosialt: Bursdagsinvitasjoner?</a:t>
            </a:r>
            <a:endParaRPr sz="2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2400">
                <a:latin typeface="Comfortaa"/>
                <a:ea typeface="Comfortaa"/>
                <a:cs typeface="Comfortaa"/>
                <a:sym typeface="Comfortaa"/>
              </a:rPr>
              <a:t>Sosiale arrangement? Foreldre har ansvar.</a:t>
            </a:r>
            <a:endParaRPr sz="24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8" name="Google Shape;138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no" sz="2400">
                <a:latin typeface="Comfortaa"/>
                <a:ea typeface="Comfortaa"/>
                <a:cs typeface="Comfortaa"/>
                <a:sym typeface="Comfortaa"/>
              </a:rPr>
              <a:t>           </a:t>
            </a:r>
            <a:endParaRPr sz="24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39" name="Google Shape;13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9225" y="3264300"/>
            <a:ext cx="4433225" cy="153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highlight>
                  <a:srgbClr val="00FFFF"/>
                </a:highlight>
                <a:latin typeface="Comfortaa"/>
                <a:ea typeface="Comfortaa"/>
                <a:cs typeface="Comfortaa"/>
                <a:sym typeface="Comfortaa"/>
              </a:rPr>
              <a:t>Foreldrenettverk</a:t>
            </a:r>
            <a:endParaRPr>
              <a:highlight>
                <a:srgbClr val="00FFFF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5" name="Google Shape;145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-"/>
            </a:pPr>
            <a:r>
              <a:rPr lang="no">
                <a:latin typeface="Comfortaa"/>
                <a:ea typeface="Comfortaa"/>
                <a:cs typeface="Comfortaa"/>
                <a:sym typeface="Comfortaa"/>
              </a:rPr>
              <a:t>Samling ca 3-4 ganger i året.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-"/>
            </a:pPr>
            <a:r>
              <a:rPr lang="no">
                <a:latin typeface="Comfortaa"/>
                <a:ea typeface="Comfortaa"/>
                <a:cs typeface="Comfortaa"/>
                <a:sym typeface="Comfortaa"/>
              </a:rPr>
              <a:t>Det skal oppnevnes en ordstyrer.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no" sz="1400">
                <a:latin typeface="Comfortaa"/>
                <a:ea typeface="Comfortaa"/>
                <a:cs typeface="Comfortaa"/>
                <a:sym typeface="Comfortaa"/>
              </a:rPr>
              <a:t>Ordstyrer skal: Lede nettverket, passe på at man ikke snakker om noen som ikke er der. Man skal ikke snakke ned skolen.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Comfortaa"/>
              <a:buChar char="-"/>
            </a:pPr>
            <a:r>
              <a:rPr lang="no">
                <a:latin typeface="Comfortaa"/>
                <a:ea typeface="Comfortaa"/>
                <a:cs typeface="Comfortaa"/>
                <a:sym typeface="Comfortaa"/>
              </a:rPr>
              <a:t>Klassekontakt planlegger møte sammen ordstyrer og kaller inn.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-"/>
            </a:pPr>
            <a:r>
              <a:rPr lang="no">
                <a:latin typeface="Comfortaa"/>
                <a:ea typeface="Comfortaa"/>
                <a:cs typeface="Comfortaa"/>
                <a:sym typeface="Comfortaa"/>
              </a:rPr>
              <a:t>Det skal ikke føres referat fra </a:t>
            </a:r>
            <a:r>
              <a:rPr lang="no">
                <a:latin typeface="Comfortaa"/>
                <a:ea typeface="Comfortaa"/>
                <a:cs typeface="Comfortaa"/>
                <a:sym typeface="Comfortaa"/>
              </a:rPr>
              <a:t>nettverkssamlingen</a:t>
            </a:r>
            <a:r>
              <a:rPr lang="no"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no"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EAD1DC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Eventuelt</a:t>
            </a:r>
            <a:endParaRPr/>
          </a:p>
        </p:txBody>
      </p:sp>
      <p:sp>
        <p:nvSpPr>
          <p:cNvPr id="151" name="Google Shape;151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8DA787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">
                <a:latin typeface="Comfortaa"/>
                <a:ea typeface="Comfortaa"/>
                <a:cs typeface="Comfortaa"/>
                <a:sym typeface="Comfortaa"/>
              </a:rPr>
              <a:t>Vel hjem!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7" name="Google Shape;157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8" name="Google Shape;15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11" y="1152475"/>
            <a:ext cx="2886540" cy="3937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C27BA0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no" sz="3000">
                <a:latin typeface="Comfortaa"/>
                <a:ea typeface="Comfortaa"/>
                <a:cs typeface="Comfortaa"/>
                <a:sym typeface="Comfortaa"/>
              </a:rPr>
              <a:t>Saksliste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262100"/>
            <a:ext cx="8520600" cy="342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4450" y="1383113"/>
            <a:ext cx="1709100" cy="3186076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2428000" y="1336800"/>
            <a:ext cx="3000000" cy="31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</a:pPr>
            <a:r>
              <a:rPr lang="no" sz="1200">
                <a:solidFill>
                  <a:schemeClr val="dk1"/>
                </a:solidFill>
              </a:rPr>
              <a:t>Litt om oppstart i klassen og skoledagen 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</a:pPr>
            <a:r>
              <a:rPr lang="no" sz="1200">
                <a:solidFill>
                  <a:schemeClr val="dk1"/>
                </a:solidFill>
              </a:rPr>
              <a:t>Forventninger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</a:pPr>
            <a:r>
              <a:rPr lang="no" sz="1200">
                <a:solidFill>
                  <a:schemeClr val="dk1"/>
                </a:solidFill>
              </a:rPr>
              <a:t>Faglig fokus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</a:pPr>
            <a:r>
              <a:rPr lang="no" sz="1200">
                <a:solidFill>
                  <a:schemeClr val="dk1"/>
                </a:solidFill>
              </a:rPr>
              <a:t>Klær, mat, utstyr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</a:pPr>
            <a:r>
              <a:rPr lang="no" sz="1200">
                <a:solidFill>
                  <a:schemeClr val="dk1"/>
                </a:solidFill>
              </a:rPr>
              <a:t>Chromebook - bruk på skolen og hjemme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</a:pPr>
            <a:r>
              <a:rPr lang="no" sz="1200">
                <a:solidFill>
                  <a:schemeClr val="dk1"/>
                </a:solidFill>
              </a:rPr>
              <a:t>Lekser, ukeplan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</a:pPr>
            <a:r>
              <a:rPr lang="no" sz="1200">
                <a:solidFill>
                  <a:schemeClr val="dk1"/>
                </a:solidFill>
              </a:rPr>
              <a:t>Visma, kontaktinformasjon, fravær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</a:pPr>
            <a:r>
              <a:rPr lang="no" sz="1200">
                <a:solidFill>
                  <a:schemeClr val="dk1"/>
                </a:solidFill>
              </a:rPr>
              <a:t>Annet: leksetid, faddere, trivselsledere, gymtøy, leirskole (Haraldvigen), klassekasse.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</a:pPr>
            <a:r>
              <a:rPr lang="no" sz="1200">
                <a:solidFill>
                  <a:schemeClr val="dk1"/>
                </a:solidFill>
              </a:rPr>
              <a:t>Sosialt: Bursdagsinvitasjoner, vennegrupper mm.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</a:pPr>
            <a:r>
              <a:rPr lang="no" sz="1200">
                <a:solidFill>
                  <a:schemeClr val="dk1"/>
                </a:solidFill>
              </a:rPr>
              <a:t>Foreldrenettverk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200"/>
              <a:buFont typeface="Arial"/>
              <a:buChar char="●"/>
            </a:pPr>
            <a:r>
              <a:rPr lang="no" sz="1200">
                <a:solidFill>
                  <a:schemeClr val="dk1"/>
                </a:solidFill>
              </a:rPr>
              <a:t>Eventuelt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501275" y="4576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highlight>
                  <a:srgbClr val="00FFFF"/>
                </a:highlight>
                <a:latin typeface="Comfortaa"/>
                <a:ea typeface="Comfortaa"/>
                <a:cs typeface="Comfortaa"/>
                <a:sym typeface="Comfortaa"/>
              </a:rPr>
              <a:t>Presentasjonsrunde</a:t>
            </a:r>
            <a:endParaRPr>
              <a:highlight>
                <a:srgbClr val="00FFFF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52475"/>
            <a:ext cx="8520600" cy="36648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2200">
                <a:latin typeface="Comfortaa"/>
                <a:ea typeface="Comfortaa"/>
                <a:cs typeface="Comfortaa"/>
                <a:sym typeface="Comfortaa"/>
              </a:rPr>
              <a:t>Hvem er dere foresatte til</a:t>
            </a:r>
            <a:r>
              <a:rPr lang="no" sz="2100">
                <a:latin typeface="Comfortaa"/>
                <a:ea typeface="Comfortaa"/>
                <a:cs typeface="Comfortaa"/>
                <a:sym typeface="Comfortaa"/>
              </a:rPr>
              <a:t>?</a:t>
            </a:r>
            <a:endParaRPr sz="2200">
              <a:latin typeface="Comfortaa"/>
              <a:ea typeface="Comfortaa"/>
              <a:cs typeface="Comfortaa"/>
              <a:sym typeface="Comfortaa"/>
            </a:endParaRPr>
          </a:p>
          <a:p>
            <a:pPr indent="-336550" lvl="0" marL="457200" rtl="0" algn="l">
              <a:spcBef>
                <a:spcPts val="1600"/>
              </a:spcBef>
              <a:spcAft>
                <a:spcPts val="0"/>
              </a:spcAft>
              <a:buSzPts val="1700"/>
              <a:buFont typeface="Comfortaa"/>
              <a:buChar char="●"/>
            </a:pPr>
            <a:r>
              <a:rPr lang="no" sz="1700">
                <a:latin typeface="Comfortaa"/>
                <a:ea typeface="Comfortaa"/>
                <a:cs typeface="Comfortaa"/>
                <a:sym typeface="Comfortaa"/>
              </a:rPr>
              <a:t>Stein Kristensen </a:t>
            </a:r>
            <a:endParaRPr sz="1700">
              <a:latin typeface="Comfortaa"/>
              <a:ea typeface="Comfortaa"/>
              <a:cs typeface="Comfortaa"/>
              <a:sym typeface="Comfortaa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Comfortaa"/>
              <a:buChar char="●"/>
            </a:pPr>
            <a:r>
              <a:rPr lang="no" sz="1700">
                <a:latin typeface="Comfortaa"/>
                <a:ea typeface="Comfortaa"/>
                <a:cs typeface="Comfortaa"/>
                <a:sym typeface="Comfortaa"/>
              </a:rPr>
              <a:t>A</a:t>
            </a:r>
            <a:r>
              <a:rPr lang="no" sz="1700">
                <a:latin typeface="Comfortaa"/>
                <a:ea typeface="Comfortaa"/>
                <a:cs typeface="Comfortaa"/>
                <a:sym typeface="Comfortaa"/>
              </a:rPr>
              <a:t>nne Cathrine Eikhom </a:t>
            </a:r>
            <a:endParaRPr sz="1700">
              <a:latin typeface="Comfortaa"/>
              <a:ea typeface="Comfortaa"/>
              <a:cs typeface="Comfortaa"/>
              <a:sym typeface="Comfortaa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Comfortaa"/>
              <a:buChar char="●"/>
            </a:pPr>
            <a:r>
              <a:rPr lang="no" sz="1700">
                <a:latin typeface="Comfortaa"/>
                <a:ea typeface="Comfortaa"/>
                <a:cs typeface="Comfortaa"/>
                <a:sym typeface="Comfortaa"/>
              </a:rPr>
              <a:t>Alf Terje Moi </a:t>
            </a:r>
            <a:endParaRPr sz="1700">
              <a:latin typeface="Comfortaa"/>
              <a:ea typeface="Comfortaa"/>
              <a:cs typeface="Comfortaa"/>
              <a:sym typeface="Comfortaa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Comfortaa"/>
              <a:buChar char="●"/>
            </a:pPr>
            <a:r>
              <a:rPr lang="no" sz="1700">
                <a:latin typeface="Comfortaa"/>
                <a:ea typeface="Comfortaa"/>
                <a:cs typeface="Comfortaa"/>
                <a:sym typeface="Comfortaa"/>
              </a:rPr>
              <a:t>Ida Merethe Nodeland Henriksen</a:t>
            </a:r>
            <a:endParaRPr sz="1700">
              <a:latin typeface="Comfortaa"/>
              <a:ea typeface="Comfortaa"/>
              <a:cs typeface="Comfortaa"/>
              <a:sym typeface="Comfortaa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Comfortaa"/>
              <a:buChar char="●"/>
            </a:pPr>
            <a:r>
              <a:rPr lang="no" sz="1700">
                <a:latin typeface="Comfortaa"/>
                <a:ea typeface="Comfortaa"/>
                <a:cs typeface="Comfortaa"/>
                <a:sym typeface="Comfortaa"/>
              </a:rPr>
              <a:t>Helene Vestli</a:t>
            </a:r>
            <a:endParaRPr sz="1700">
              <a:latin typeface="Comfortaa"/>
              <a:ea typeface="Comfortaa"/>
              <a:cs typeface="Comfortaa"/>
              <a:sym typeface="Comfortaa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Comfortaa"/>
              <a:buChar char="●"/>
            </a:pPr>
            <a:r>
              <a:rPr lang="no" sz="1700">
                <a:latin typeface="Comfortaa"/>
                <a:ea typeface="Comfortaa"/>
                <a:cs typeface="Comfortaa"/>
                <a:sym typeface="Comfortaa"/>
              </a:rPr>
              <a:t>Jasmin Murtic</a:t>
            </a:r>
            <a:endParaRPr sz="1700">
              <a:latin typeface="Comfortaa"/>
              <a:ea typeface="Comfortaa"/>
              <a:cs typeface="Comfortaa"/>
              <a:sym typeface="Comfortaa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Comfortaa"/>
              <a:buChar char="●"/>
            </a:pPr>
            <a:r>
              <a:rPr lang="no" sz="1700">
                <a:latin typeface="Comfortaa"/>
                <a:ea typeface="Comfortaa"/>
                <a:cs typeface="Comfortaa"/>
                <a:sym typeface="Comfortaa"/>
              </a:rPr>
              <a:t>Janne Nodeland</a:t>
            </a:r>
            <a:endParaRPr sz="1700">
              <a:latin typeface="Comfortaa"/>
              <a:ea typeface="Comfortaa"/>
              <a:cs typeface="Comfortaa"/>
              <a:sym typeface="Comfortaa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Comfortaa"/>
              <a:buChar char="●"/>
            </a:pPr>
            <a:r>
              <a:rPr lang="no" sz="1700">
                <a:latin typeface="Comfortaa"/>
                <a:ea typeface="Comfortaa"/>
                <a:cs typeface="Comfortaa"/>
                <a:sym typeface="Comfortaa"/>
              </a:rPr>
              <a:t>Abir Alahmad</a:t>
            </a:r>
            <a:endParaRPr sz="1700">
              <a:latin typeface="Comfortaa"/>
              <a:ea typeface="Comfortaa"/>
              <a:cs typeface="Comfortaa"/>
              <a:sym typeface="Comfortaa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Comfortaa"/>
              <a:buChar char="●"/>
            </a:pPr>
            <a:r>
              <a:rPr lang="no" sz="1700">
                <a:latin typeface="Comfortaa"/>
                <a:ea typeface="Comfortaa"/>
                <a:cs typeface="Comfortaa"/>
                <a:sym typeface="Comfortaa"/>
              </a:rPr>
              <a:t>Odd Inge Haddeland</a:t>
            </a:r>
            <a:endParaRPr sz="17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B6D7A8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">
                <a:latin typeface="Comfortaa"/>
                <a:ea typeface="Comfortaa"/>
                <a:cs typeface="Comfortaa"/>
                <a:sym typeface="Comfortaa"/>
              </a:rPr>
              <a:t>Litt om oppstart i klassen</a:t>
            </a:r>
            <a:r>
              <a:rPr lang="no"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80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Char char="●"/>
            </a:pPr>
            <a:r>
              <a:rPr lang="no" sz="1600">
                <a:latin typeface="Comfortaa"/>
                <a:ea typeface="Comfortaa"/>
                <a:cs typeface="Comfortaa"/>
                <a:sym typeface="Comfortaa"/>
              </a:rPr>
              <a:t>K</a:t>
            </a:r>
            <a:r>
              <a:rPr lang="no" sz="1600">
                <a:latin typeface="Comfortaa"/>
                <a:ea typeface="Comfortaa"/>
                <a:cs typeface="Comfortaa"/>
                <a:sym typeface="Comfortaa"/>
              </a:rPr>
              <a:t>lassemiljø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no" sz="1400">
                <a:latin typeface="Comfortaa"/>
                <a:ea typeface="Comfortaa"/>
                <a:cs typeface="Comfortaa"/>
                <a:sym typeface="Comfortaa"/>
              </a:rPr>
              <a:t>Jobbes med klassemiljøet hver dag. Mål er at alle skal føle trygge og føle seg inkludert.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no" sz="1400">
                <a:latin typeface="Comfortaa"/>
                <a:ea typeface="Comfortaa"/>
                <a:cs typeface="Comfortaa"/>
                <a:sym typeface="Comfortaa"/>
              </a:rPr>
              <a:t>Ofte skifte av læringsvenn. Vi sitter gutt jente (Foreløpig).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no" sz="1400">
                <a:latin typeface="Comfortaa"/>
                <a:ea typeface="Comfortaa"/>
                <a:cs typeface="Comfortaa"/>
                <a:sym typeface="Comfortaa"/>
              </a:rPr>
              <a:t>Fadderordning. 6. trinn skal være forbilder når det gjelder språk og oppførsel.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no" sz="1400">
                <a:latin typeface="Comfortaa"/>
                <a:ea typeface="Comfortaa"/>
                <a:cs typeface="Comfortaa"/>
                <a:sym typeface="Comfortaa"/>
              </a:rPr>
              <a:t>6. trinns elever kan være faddere for elever på Toppen.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no" sz="1400">
                <a:latin typeface="Comfortaa"/>
                <a:ea typeface="Comfortaa"/>
                <a:cs typeface="Comfortaa"/>
                <a:sym typeface="Comfortaa"/>
              </a:rPr>
              <a:t>TL: Når det er mye å finne på blir det mindre uønsket atferd.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no" sz="1400">
                <a:latin typeface="Comfortaa"/>
                <a:ea typeface="Comfortaa"/>
                <a:cs typeface="Comfortaa"/>
                <a:sym typeface="Comfortaa"/>
              </a:rPr>
              <a:t>Elevråd. Gjør mye for å skape trivsel.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6925" y="3184425"/>
            <a:ext cx="1523150" cy="150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B6D7A8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">
                <a:latin typeface="Comfortaa"/>
                <a:ea typeface="Comfortaa"/>
                <a:cs typeface="Comfortaa"/>
                <a:sym typeface="Comfortaa"/>
              </a:rPr>
              <a:t>Litt om oppstart i klassen</a:t>
            </a:r>
            <a:r>
              <a:rPr lang="no"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80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●"/>
            </a:pPr>
            <a:r>
              <a:rPr lang="no" sz="1400">
                <a:latin typeface="Comfortaa"/>
                <a:ea typeface="Comfortaa"/>
                <a:cs typeface="Comfortaa"/>
                <a:sym typeface="Comfortaa"/>
              </a:rPr>
              <a:t>Språkbruk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●"/>
            </a:pPr>
            <a:r>
              <a:rPr lang="no" sz="1400">
                <a:latin typeface="Comfortaa"/>
                <a:ea typeface="Comfortaa"/>
                <a:cs typeface="Comfortaa"/>
                <a:sym typeface="Comfortaa"/>
              </a:rPr>
              <a:t>Er alle inkludert?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●"/>
            </a:pPr>
            <a:r>
              <a:rPr lang="no" sz="1400">
                <a:latin typeface="Comfortaa"/>
                <a:ea typeface="Comfortaa"/>
                <a:cs typeface="Comfortaa"/>
                <a:sym typeface="Comfortaa"/>
              </a:rPr>
              <a:t>Holdninger-Utviklingssamtaler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●"/>
            </a:pPr>
            <a:r>
              <a:rPr lang="no" sz="1400">
                <a:latin typeface="Comfortaa"/>
                <a:ea typeface="Comfortaa"/>
                <a:cs typeface="Comfortaa"/>
                <a:sym typeface="Comfortaa"/>
              </a:rPr>
              <a:t>Tidstyveri (For seint, mangel av utstyr, lading)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●"/>
            </a:pPr>
            <a:r>
              <a:rPr lang="no" sz="1400">
                <a:latin typeface="Comfortaa"/>
                <a:ea typeface="Comfortaa"/>
                <a:cs typeface="Comfortaa"/>
                <a:sym typeface="Comfortaa"/>
              </a:rPr>
              <a:t>Chromebook filming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FFE59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">
                <a:latin typeface="Comfortaa"/>
                <a:ea typeface="Comfortaa"/>
                <a:cs typeface="Comfortaa"/>
                <a:sym typeface="Comfortaa"/>
              </a:rPr>
              <a:t>Forventninger - til elevene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Comfortaa"/>
              <a:buChar char="●"/>
            </a:pPr>
            <a:r>
              <a:rPr lang="no">
                <a:latin typeface="Comfortaa"/>
                <a:ea typeface="Comfortaa"/>
                <a:cs typeface="Comfortaa"/>
                <a:sym typeface="Comfortaa"/>
              </a:rPr>
              <a:t>Vær høflig, og snakk respektfullt til voksne og medelever.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●"/>
            </a:pPr>
            <a:r>
              <a:rPr lang="no">
                <a:latin typeface="Comfortaa"/>
                <a:ea typeface="Comfortaa"/>
                <a:cs typeface="Comfortaa"/>
                <a:sym typeface="Comfortaa"/>
              </a:rPr>
              <a:t>Møt presis og følg regler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●"/>
            </a:pPr>
            <a:r>
              <a:rPr lang="no">
                <a:latin typeface="Comfortaa"/>
                <a:ea typeface="Comfortaa"/>
                <a:cs typeface="Comfortaa"/>
                <a:sym typeface="Comfortaa"/>
              </a:rPr>
              <a:t>Ta godt vare på skolebøker og utstyr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●"/>
            </a:pPr>
            <a:r>
              <a:rPr lang="no">
                <a:latin typeface="Comfortaa"/>
                <a:ea typeface="Comfortaa"/>
                <a:cs typeface="Comfortaa"/>
                <a:sym typeface="Comfortaa"/>
              </a:rPr>
              <a:t>Ha med </a:t>
            </a:r>
            <a:r>
              <a:rPr lang="no">
                <a:latin typeface="Comfortaa"/>
                <a:ea typeface="Comfortaa"/>
                <a:cs typeface="Comfortaa"/>
                <a:sym typeface="Comfortaa"/>
              </a:rPr>
              <a:t>pennal</a:t>
            </a:r>
            <a:r>
              <a:rPr lang="no">
                <a:latin typeface="Comfortaa"/>
                <a:ea typeface="Comfortaa"/>
                <a:cs typeface="Comfortaa"/>
                <a:sym typeface="Comfortaa"/>
              </a:rPr>
              <a:t>, bøker og oppladet CB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●"/>
            </a:pPr>
            <a:r>
              <a:rPr lang="no">
                <a:latin typeface="Comfortaa"/>
                <a:ea typeface="Comfortaa"/>
                <a:cs typeface="Comfortaa"/>
                <a:sym typeface="Comfortaa"/>
              </a:rPr>
              <a:t>Ta med andre i leken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●"/>
            </a:pPr>
            <a:r>
              <a:rPr lang="no">
                <a:latin typeface="Comfortaa"/>
                <a:ea typeface="Comfortaa"/>
                <a:cs typeface="Comfortaa"/>
                <a:sym typeface="Comfortaa"/>
              </a:rPr>
              <a:t>Vær en god venn!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0500" y="2053850"/>
            <a:ext cx="1883825" cy="251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9FC5E8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latin typeface="Comfortaa"/>
                <a:ea typeface="Comfortaa"/>
                <a:cs typeface="Comfortaa"/>
                <a:sym typeface="Comfortaa"/>
              </a:rPr>
              <a:t>Litt om fagene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1600">
                <a:latin typeface="Comfortaa"/>
                <a:ea typeface="Comfortaa"/>
                <a:cs typeface="Comfortaa"/>
                <a:sym typeface="Comfortaa"/>
              </a:rPr>
              <a:t>Matte: </a:t>
            </a:r>
            <a:r>
              <a:rPr lang="no" sz="1600">
                <a:latin typeface="Comfortaa"/>
                <a:ea typeface="Comfortaa"/>
                <a:cs typeface="Comfortaa"/>
                <a:sym typeface="Comfortaa"/>
              </a:rPr>
              <a:t>Vi har i år litt mer fokus på føring i egen rutebok. Dere bør s</a:t>
            </a:r>
            <a:r>
              <a:rPr lang="no" sz="1600">
                <a:latin typeface="Comfortaa"/>
                <a:ea typeface="Comfortaa"/>
                <a:cs typeface="Comfortaa"/>
                <a:sym typeface="Comfortaa"/>
              </a:rPr>
              <a:t>tille</a:t>
            </a:r>
            <a:r>
              <a:rPr lang="no" sz="1600">
                <a:latin typeface="Comfortaa"/>
                <a:ea typeface="Comfortaa"/>
                <a:cs typeface="Comfortaa"/>
                <a:sym typeface="Comfortaa"/>
              </a:rPr>
              <a:t> litt krav til leksa elevene gjør hjemme. 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no" sz="1600">
                <a:latin typeface="Comfortaa"/>
                <a:ea typeface="Comfortaa"/>
                <a:cs typeface="Comfortaa"/>
                <a:sym typeface="Comfortaa"/>
              </a:rPr>
              <a:t>Øve på gangetabell hjemme, øve klokka hjemme.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no" sz="1600">
                <a:latin typeface="Comfortaa"/>
                <a:ea typeface="Comfortaa"/>
                <a:cs typeface="Comfortaa"/>
                <a:sym typeface="Comfortaa"/>
              </a:rPr>
              <a:t>Norsk: </a:t>
            </a:r>
            <a:r>
              <a:rPr lang="no" sz="1600">
                <a:latin typeface="Comfortaa"/>
                <a:ea typeface="Comfortaa"/>
                <a:cs typeface="Comfortaa"/>
                <a:sym typeface="Comfortaa"/>
              </a:rPr>
              <a:t>Viktig å lese! Hør ditt barn i lesing med jevne mellomrom. La de lese høyt. Begreper. Mer fokus på rettskriving og tekstproduksjon.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no" sz="1600">
                <a:latin typeface="Comfortaa"/>
                <a:ea typeface="Comfortaa"/>
                <a:cs typeface="Comfortaa"/>
                <a:sym typeface="Comfortaa"/>
              </a:rPr>
              <a:t>Engelsk: </a:t>
            </a:r>
            <a:r>
              <a:rPr lang="no" sz="1600">
                <a:latin typeface="Comfortaa"/>
                <a:ea typeface="Comfortaa"/>
                <a:cs typeface="Comfortaa"/>
                <a:sym typeface="Comfortaa"/>
              </a:rPr>
              <a:t>Elevene må lese høyt for en voksen. 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no" sz="1600">
                <a:latin typeface="Comfortaa"/>
                <a:ea typeface="Comfortaa"/>
                <a:cs typeface="Comfortaa"/>
                <a:sym typeface="Comfortaa"/>
              </a:rPr>
              <a:t>Bruk øveordene i setninger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no" sz="1600">
                <a:latin typeface="Comfortaa"/>
                <a:ea typeface="Comfortaa"/>
                <a:cs typeface="Comfortaa"/>
                <a:sym typeface="Comfortaa"/>
              </a:rPr>
              <a:t>Bruk lyttemodus for å høre uttale. Øveord/gloser.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no" sz="1600">
                <a:latin typeface="Comfortaa"/>
                <a:ea typeface="Comfortaa"/>
                <a:cs typeface="Comfortaa"/>
                <a:sym typeface="Comfortaa"/>
              </a:rPr>
              <a:t>Gym: Dusjing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8025" y="3166675"/>
            <a:ext cx="1450074" cy="167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311700" y="394475"/>
            <a:ext cx="8520600" cy="572700"/>
          </a:xfrm>
          <a:prstGeom prst="rect">
            <a:avLst/>
          </a:prstGeom>
          <a:solidFill>
            <a:srgbClr val="F4CCCC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">
                <a:latin typeface="Comfortaa"/>
                <a:ea typeface="Comfortaa"/>
                <a:cs typeface="Comfortaa"/>
                <a:sym typeface="Comfortaa"/>
              </a:rPr>
              <a:t>Forventninger til dere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Char char="●"/>
            </a:pPr>
            <a:r>
              <a:rPr b="1" lang="no" sz="1600">
                <a:latin typeface="Comfortaa"/>
                <a:ea typeface="Comfortaa"/>
                <a:cs typeface="Comfortaa"/>
                <a:sym typeface="Comfortaa"/>
              </a:rPr>
              <a:t>Les ukeplanen før uka starter!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Char char="●"/>
            </a:pPr>
            <a:r>
              <a:rPr lang="no" sz="1600">
                <a:latin typeface="Comfortaa"/>
                <a:ea typeface="Comfortaa"/>
                <a:cs typeface="Comfortaa"/>
                <a:sym typeface="Comfortaa"/>
              </a:rPr>
              <a:t>Framsnakk skolen og lærere. Ta direkte kontakt med oss dersom elevene kommer og forteller noe som dere reagerer på.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Char char="●"/>
            </a:pPr>
            <a:r>
              <a:rPr lang="no" sz="1600">
                <a:latin typeface="Comfortaa"/>
                <a:ea typeface="Comfortaa"/>
                <a:cs typeface="Comfortaa"/>
                <a:sym typeface="Comfortaa"/>
              </a:rPr>
              <a:t>Spill på lag. Dersom andre foreldre tar kontakt, er det viktig at dere er imøtekommende og løsningsorienterte for finne løsninger sammen. Dersom dette er vanskelig - ta kontakt med skolen.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Char char="●"/>
            </a:pPr>
            <a:r>
              <a:rPr lang="no" sz="1600">
                <a:latin typeface="Comfortaa"/>
                <a:ea typeface="Comfortaa"/>
                <a:cs typeface="Comfortaa"/>
                <a:sym typeface="Comfortaa"/>
              </a:rPr>
              <a:t>Følg opp og vis interesse for skolearbeidet.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Char char="●"/>
            </a:pPr>
            <a:r>
              <a:rPr lang="no" sz="1600">
                <a:latin typeface="Comfortaa"/>
                <a:ea typeface="Comfortaa"/>
                <a:cs typeface="Comfortaa"/>
                <a:sym typeface="Comfortaa"/>
              </a:rPr>
              <a:t>Se i elevens sekk, hjelpe med orden og lese beskjeder.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Char char="●"/>
            </a:pPr>
            <a:r>
              <a:rPr lang="no" sz="1600">
                <a:latin typeface="Comfortaa"/>
                <a:ea typeface="Comfortaa"/>
                <a:cs typeface="Comfortaa"/>
                <a:sym typeface="Comfortaa"/>
              </a:rPr>
              <a:t>Elevene bør lade chromebook selv. Men voksne må følge med.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Char char="●"/>
            </a:pPr>
            <a:r>
              <a:rPr lang="no" sz="1600">
                <a:latin typeface="Comfortaa"/>
                <a:ea typeface="Comfortaa"/>
                <a:cs typeface="Comfortaa"/>
                <a:sym typeface="Comfortaa"/>
              </a:rPr>
              <a:t>Hjelp elevene til å behandle chromebook ordentlig</a:t>
            </a:r>
            <a:r>
              <a:rPr lang="no" sz="1600"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Char char="●"/>
            </a:pPr>
            <a:r>
              <a:rPr lang="no" sz="1600">
                <a:latin typeface="Comfortaa"/>
                <a:ea typeface="Comfortaa"/>
                <a:cs typeface="Comfortaa"/>
                <a:sym typeface="Comfortaa"/>
              </a:rPr>
              <a:t>Ta kontakt på visma eller mail dersom det er saker dere vil ta opp.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7300" y="3362450"/>
            <a:ext cx="1180700" cy="1675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9FC5E8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latin typeface="Comfortaa"/>
                <a:ea typeface="Comfortaa"/>
                <a:cs typeface="Comfortaa"/>
                <a:sym typeface="Comfortaa"/>
              </a:rPr>
              <a:t>Kontakt mellom foreldre-lærer VISMA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62626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1100">
                <a:solidFill>
                  <a:srgbClr val="262626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Kommunikasjonen mellom hjem og skole vil skje via Visma Flyt Skole som i fjor.</a:t>
            </a:r>
            <a:endParaRPr sz="1100">
              <a:solidFill>
                <a:srgbClr val="262626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62626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Alle må laste ned  laste ned appen.</a:t>
            </a:r>
            <a:endParaRPr b="1" sz="1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 appen skal  alt fravær meldes , og årsaken til fraværet.  Her sendes meldinger til lærer uten sensitivt innhold.</a:t>
            </a:r>
            <a:endParaRPr sz="1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Dere må registrere fraværet, ikke bare skrive melding.</a:t>
            </a:r>
            <a:endParaRPr sz="1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Meldinger i Visma sendes til begge kontaktlærerne.</a:t>
            </a:r>
            <a:endParaRPr b="1" sz="1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Minner om at foresatte tar kontakt på mail til sin kontaktlærer eller via Visma Flyt Skoleappen.  Det vil altså si at fravær ikke skal meldes på lærers private telefon. </a:t>
            </a:r>
            <a:endParaRPr sz="1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Dere bør skrive mail for lengre beskjeder og når det er innhold som berører ledelsen, helsesykepleier og sosiallærer.</a:t>
            </a:r>
            <a:endParaRPr sz="1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NB! Foresatte får ikke tilbakemelding når dere har meldt fravær.</a:t>
            </a:r>
            <a:endParaRPr sz="1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3775" y="1152475"/>
            <a:ext cx="671700" cy="71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